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Cabin SemiBold"/>
      <p:regular r:id="rId13"/>
      <p:bold r:id="rId14"/>
      <p:italic r:id="rId15"/>
      <p:boldItalic r:id="rId16"/>
    </p:embeddedFont>
    <p:embeddedFont>
      <p:font typeface="Cabin"/>
      <p:regular r:id="rId17"/>
      <p:bold r:id="rId18"/>
      <p:italic r:id="rId19"/>
      <p:boldItalic r:id="rId20"/>
    </p:embeddedFont>
    <p:embeddedFont>
      <p:font typeface="Cabin Medium"/>
      <p:regular r:id="rId21"/>
      <p:bold r:id="rId22"/>
      <p:italic r:id="rId23"/>
      <p:boldItalic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Sanskriti Bajaj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bin-boldItalic.fntdata"/><Relationship Id="rId22" Type="http://schemas.openxmlformats.org/officeDocument/2006/relationships/font" Target="fonts/CabinMedium-bold.fntdata"/><Relationship Id="rId21" Type="http://schemas.openxmlformats.org/officeDocument/2006/relationships/font" Target="fonts/CabinMedium-regular.fntdata"/><Relationship Id="rId24" Type="http://schemas.openxmlformats.org/officeDocument/2006/relationships/font" Target="fonts/CabinMedium-boldItalic.fntdata"/><Relationship Id="rId23" Type="http://schemas.openxmlformats.org/officeDocument/2006/relationships/font" Target="fonts/CabinMedium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CabinSemiBold-regular.fntdata"/><Relationship Id="rId12" Type="http://schemas.openxmlformats.org/officeDocument/2006/relationships/slide" Target="slides/slide7.xml"/><Relationship Id="rId15" Type="http://schemas.openxmlformats.org/officeDocument/2006/relationships/font" Target="fonts/CabinSemiBold-italic.fntdata"/><Relationship Id="rId14" Type="http://schemas.openxmlformats.org/officeDocument/2006/relationships/font" Target="fonts/CabinSemiBold-bold.fntdata"/><Relationship Id="rId17" Type="http://schemas.openxmlformats.org/officeDocument/2006/relationships/font" Target="fonts/Cabin-regular.fntdata"/><Relationship Id="rId16" Type="http://schemas.openxmlformats.org/officeDocument/2006/relationships/font" Target="fonts/CabinSemiBold-boldItalic.fntdata"/><Relationship Id="rId19" Type="http://schemas.openxmlformats.org/officeDocument/2006/relationships/font" Target="fonts/Cabin-italic.fntdata"/><Relationship Id="rId18" Type="http://schemas.openxmlformats.org/officeDocument/2006/relationships/font" Target="fonts/Cabin-bold.fntdata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8-07-18T12:47:46.679">
    <p:pos x="6000" y="0"/>
    <p:text>Sameesksha, Gabriela and Marwa please add legends to your graphs, and after updating your jupyter notebooks please send them to me.</p:text>
  </p:cm>
</p:cmLst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9884479f_2_2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109884479f_2_2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9884479f_2_2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109884479f_2_2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cb93ce6dc_0_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3cb93ce6dc_0_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cb93ce6dc_0_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3cb93ce6dc_0_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da4f07f94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da4f07f9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cb93ce6dc_0_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3cb93ce6dc_0_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da4f07f94_0_1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3da4f07f94_0_1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457200" y="834727"/>
            <a:ext cx="8229600" cy="1389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457200" y="2195513"/>
            <a:ext cx="5038800" cy="10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480-white.png" id="13" name="Google Shape;13;p2"/>
          <p:cNvPicPr preferRelativeResize="0"/>
          <p:nvPr/>
        </p:nvPicPr>
        <p:blipFill rotWithShape="1">
          <a:blip r:embed="rId2">
            <a:alphaModFix/>
          </a:blip>
          <a:srcRect b="31851" l="11523" r="11500" t="30947"/>
          <a:stretch/>
        </p:blipFill>
        <p:spPr>
          <a:xfrm>
            <a:off x="457200" y="4500000"/>
            <a:ext cx="2123623" cy="40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lor Segue Light 1">
  <p:cSld name="Segue Ligh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457200" y="1295400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lor Segue Light 2">
  <p:cSld name="Segue Light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title"/>
          </p:nvPr>
        </p:nvSpPr>
        <p:spPr>
          <a:xfrm>
            <a:off x="457200" y="1295400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bg>
      <p:bgPr>
        <a:solidFill>
          <a:srgbClr val="FFFFF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title"/>
          </p:nvPr>
        </p:nvSpPr>
        <p:spPr>
          <a:xfrm>
            <a:off x="457200" y="667978"/>
            <a:ext cx="8229600" cy="2665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-152400" lvl="0" marL="152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1" sz="36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609600" y="3419475"/>
            <a:ext cx="80772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35416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35416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35416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35416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35416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with Content">
  <p:cSld name="Title with Content"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457200" y="914251"/>
            <a:ext cx="82296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2" type="body"/>
          </p:nvPr>
        </p:nvSpPr>
        <p:spPr>
          <a:xfrm>
            <a:off x="457200" y="4914900"/>
            <a:ext cx="39576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SzPts val="500"/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457200" y="304800"/>
            <a:ext cx="82296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36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3" type="body"/>
          </p:nvPr>
        </p:nvSpPr>
        <p:spPr>
          <a:xfrm>
            <a:off x="457200" y="1714500"/>
            <a:ext cx="82296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400"/>
              <a:buFont typeface="Cabin"/>
              <a:buChar char="•"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115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300"/>
              <a:buFont typeface="Open Sans"/>
              <a:buChar char="–"/>
              <a:defRPr b="0" i="0" sz="16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100"/>
              <a:buFont typeface="Open Sans"/>
              <a:buChar char="–"/>
              <a:defRPr b="0" i="0" sz="14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100"/>
              <a:buFont typeface="Open Sans"/>
              <a:buChar char="–"/>
              <a:defRPr b="0" i="0" sz="14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100"/>
              <a:buFont typeface="Open Sans"/>
              <a:buChar char="–"/>
              <a:defRPr b="0" i="0" sz="14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635403" y="4914900"/>
            <a:ext cx="1029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92929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with Content &amp; Image">
  <p:cSld name="Title with Content &amp; Image">
    <p:bg>
      <p:bgPr>
        <a:solidFill>
          <a:srgbClr val="FFFF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457200" y="912875"/>
            <a:ext cx="82296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2" type="body"/>
          </p:nvPr>
        </p:nvSpPr>
        <p:spPr>
          <a:xfrm>
            <a:off x="457200" y="4914900"/>
            <a:ext cx="39576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SzPts val="500"/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457200" y="304800"/>
            <a:ext cx="8229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36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3" type="body"/>
          </p:nvPr>
        </p:nvSpPr>
        <p:spPr>
          <a:xfrm>
            <a:off x="457200" y="1714500"/>
            <a:ext cx="40251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400"/>
              <a:buFont typeface="Open Sans"/>
              <a:buChar char="•"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115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300"/>
              <a:buFont typeface="Open Sans"/>
              <a:buChar char="–"/>
              <a:defRPr b="0" i="0" sz="16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100"/>
              <a:buFont typeface="Open Sans"/>
              <a:buChar char="–"/>
              <a:defRPr b="0" i="0" sz="14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100"/>
              <a:buFont typeface="Open Sans"/>
              <a:buChar char="–"/>
              <a:defRPr b="0" i="0" sz="14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100"/>
              <a:buFont typeface="Open Sans"/>
              <a:buChar char="–"/>
              <a:defRPr b="0" i="0" sz="14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8635403" y="4914900"/>
            <a:ext cx="1029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929292"/>
              </a:solidFill>
            </a:endParaRPr>
          </a:p>
        </p:txBody>
      </p:sp>
      <p:sp>
        <p:nvSpPr>
          <p:cNvPr id="67" name="Google Shape;67;p15"/>
          <p:cNvSpPr/>
          <p:nvPr>
            <p:ph idx="4" type="pic"/>
          </p:nvPr>
        </p:nvSpPr>
        <p:spPr>
          <a:xfrm>
            <a:off x="4662488" y="1714500"/>
            <a:ext cx="40242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0" lvl="0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533400" lvl="5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711200" lvl="6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889000" lvl="7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1066800" lvl="8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">
  <p:cSld name="Image">
    <p:bg>
      <p:bgPr>
        <a:solidFill>
          <a:srgbClr val="2D3D4A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0" lvl="0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533400" lvl="5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711200" lvl="6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889000" lvl="7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1066800" lvl="8" mar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mo">
  <p:cSld name="Demo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7"/>
          <p:cNvPicPr preferRelativeResize="0"/>
          <p:nvPr/>
        </p:nvPicPr>
        <p:blipFill rotWithShape="1">
          <a:blip r:embed="rId2">
            <a:alphaModFix/>
          </a:blip>
          <a:srcRect b="7535" l="0" r="7800" t="0"/>
          <a:stretch/>
        </p:blipFill>
        <p:spPr>
          <a:xfrm>
            <a:off x="6579650" y="2571750"/>
            <a:ext cx="2564400" cy="25719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457200" y="1295400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E3D49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2E3D4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go A Dark">
  <p:cSld name="Logo A Dark">
    <p:bg>
      <p:bgPr>
        <a:solidFill>
          <a:srgbClr val="2E3D49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/>
          <p:nvPr/>
        </p:nvSpPr>
        <p:spPr>
          <a:xfrm>
            <a:off x="489756" y="4800600"/>
            <a:ext cx="8164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</a:pPr>
            <a:r>
              <a:rPr b="0" i="0" lang="en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rPr>
              <a:t>© 201</a:t>
            </a:r>
            <a:r>
              <a:rPr lang="en" sz="700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  <a:r>
              <a:rPr b="0" i="0" lang="en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rPr>
              <a:t> Udacity. All rights reserved.</a:t>
            </a:r>
            <a:endParaRPr sz="500"/>
          </a:p>
        </p:txBody>
      </p:sp>
      <p:sp>
        <p:nvSpPr>
          <p:cNvPr id="77" name="Google Shape;77;p18"/>
          <p:cNvSpPr/>
          <p:nvPr/>
        </p:nvSpPr>
        <p:spPr>
          <a:xfrm>
            <a:off x="3796401" y="3514398"/>
            <a:ext cx="15513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Open Sans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Be in Demand</a:t>
            </a:r>
            <a:endParaRPr sz="500"/>
          </a:p>
        </p:txBody>
      </p:sp>
      <p:pic>
        <p:nvPicPr>
          <p:cNvPr id="78" name="Google Shape;7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85828" y="1370725"/>
            <a:ext cx="2172300" cy="1941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go A Light">
  <p:cSld name="Logo A Light">
    <p:bg>
      <p:bgPr>
        <a:solidFill>
          <a:srgbClr val="02B3E4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/>
          <p:nvPr/>
        </p:nvSpPr>
        <p:spPr>
          <a:xfrm>
            <a:off x="489756" y="4800600"/>
            <a:ext cx="8164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Font typeface="Open Sans"/>
              <a:buNone/>
            </a:pPr>
            <a:r>
              <a:rPr b="0" i="0" lang="en" sz="7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rPr>
              <a:t>© 201</a:t>
            </a:r>
            <a:r>
              <a:rPr lang="en" sz="700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  <a:r>
              <a:rPr b="0" i="0" lang="en" sz="7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rPr>
              <a:t> Udacity. All rights reserved.</a:t>
            </a:r>
            <a:endParaRPr sz="500"/>
          </a:p>
        </p:txBody>
      </p:sp>
      <p:sp>
        <p:nvSpPr>
          <p:cNvPr id="82" name="Google Shape;82;p19"/>
          <p:cNvSpPr/>
          <p:nvPr/>
        </p:nvSpPr>
        <p:spPr>
          <a:xfrm>
            <a:off x="3796401" y="3514725"/>
            <a:ext cx="15513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Font typeface="Open Sans"/>
              <a:buNone/>
            </a:pPr>
            <a:r>
              <a:rPr b="0" i="0" lang="en" sz="18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rPr>
              <a:t>Be in Demand</a:t>
            </a:r>
            <a:endParaRPr sz="500"/>
          </a:p>
        </p:txBody>
      </p:sp>
      <p:pic>
        <p:nvPicPr>
          <p:cNvPr id="83" name="Google Shape;8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85828" y="1370725"/>
            <a:ext cx="2172300" cy="1941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go B Dark">
  <p:cSld name="Logo B Dark">
    <p:bg>
      <p:bgPr>
        <a:solidFill>
          <a:srgbClr val="2E3D49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/>
          <p:nvPr/>
        </p:nvSpPr>
        <p:spPr>
          <a:xfrm>
            <a:off x="489756" y="4800600"/>
            <a:ext cx="8164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</a:pPr>
            <a:r>
              <a:rPr b="0" i="0" lang="en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rPr>
              <a:t>© 201</a:t>
            </a:r>
            <a:r>
              <a:rPr lang="en" sz="700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  <a:r>
              <a:rPr b="0" i="0" lang="en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rPr>
              <a:t> Udacity. All rights reserved.</a:t>
            </a:r>
            <a:endParaRPr sz="500"/>
          </a:p>
        </p:txBody>
      </p:sp>
      <p:sp>
        <p:nvSpPr>
          <p:cNvPr id="87" name="Google Shape;87;p20"/>
          <p:cNvSpPr/>
          <p:nvPr/>
        </p:nvSpPr>
        <p:spPr>
          <a:xfrm>
            <a:off x="3796401" y="3048793"/>
            <a:ext cx="15513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Open Sans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Be in Demand</a:t>
            </a:r>
            <a:endParaRPr sz="500"/>
          </a:p>
        </p:txBody>
      </p:sp>
      <p:pic>
        <p:nvPicPr>
          <p:cNvPr id="88" name="Google Shape;88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00679" y="2221260"/>
            <a:ext cx="4143300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0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LOR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57200" y="2195513"/>
            <a:ext cx="5038800" cy="10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57200" y="834727"/>
            <a:ext cx="8229600" cy="1389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go B Light">
  <p:cSld name="Logo B Light">
    <p:bg>
      <p:bgPr>
        <a:solidFill>
          <a:srgbClr val="02B3E4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/>
          <p:nvPr/>
        </p:nvSpPr>
        <p:spPr>
          <a:xfrm>
            <a:off x="489756" y="4800600"/>
            <a:ext cx="81645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Font typeface="Open Sans"/>
              <a:buNone/>
            </a:pPr>
            <a:r>
              <a:rPr b="0" i="0" lang="en" sz="7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rPr>
              <a:t>© 201</a:t>
            </a:r>
            <a:r>
              <a:rPr lang="en" sz="700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  <a:r>
              <a:rPr b="0" i="0" lang="en" sz="7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rPr>
              <a:t> Udacity. All rights reserved.</a:t>
            </a:r>
            <a:endParaRPr sz="500"/>
          </a:p>
        </p:txBody>
      </p:sp>
      <p:sp>
        <p:nvSpPr>
          <p:cNvPr id="92" name="Google Shape;92;p21"/>
          <p:cNvSpPr/>
          <p:nvPr/>
        </p:nvSpPr>
        <p:spPr>
          <a:xfrm>
            <a:off x="3796401" y="3048793"/>
            <a:ext cx="15513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Font typeface="Open Sans"/>
              <a:buNone/>
            </a:pPr>
            <a:r>
              <a:rPr b="0" i="0" lang="en" sz="18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rPr>
              <a:t>Be in Demand</a:t>
            </a:r>
            <a:endParaRPr sz="500"/>
          </a:p>
        </p:txBody>
      </p:sp>
      <p:pic>
        <p:nvPicPr>
          <p:cNvPr id="93" name="Google Shape;93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00313" y="2221260"/>
            <a:ext cx="4143300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1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bg>
      <p:bgPr>
        <a:solidFill>
          <a:srgbClr val="FFFF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gue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457200" y="1295400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>
  <p:cSld name="Title">
    <p:bg>
      <p:bgPr>
        <a:solidFill>
          <a:srgbClr val="FFFFFF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idx="1" type="body"/>
          </p:nvPr>
        </p:nvSpPr>
        <p:spPr>
          <a:xfrm>
            <a:off x="457200" y="914251"/>
            <a:ext cx="82296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457200" y="4914900"/>
            <a:ext cx="39576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SzPts val="500"/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457200" y="304800"/>
            <a:ext cx="82296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36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635403" y="4914900"/>
            <a:ext cx="1029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  <a:defRPr b="0" i="0" sz="700" u="none" cap="none" strike="noStrike">
                <a:solidFill>
                  <a:srgbClr val="7D97AD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929292"/>
              </a:solidFill>
            </a:endParaRPr>
          </a:p>
        </p:txBody>
      </p:sp>
      <p:sp>
        <p:nvSpPr>
          <p:cNvPr id="25" name="Google Shape;25;p5"/>
          <p:cNvSpPr txBox="1"/>
          <p:nvPr>
            <p:ph idx="3" type="body"/>
          </p:nvPr>
        </p:nvSpPr>
        <p:spPr>
          <a:xfrm>
            <a:off x="457200" y="1714500"/>
            <a:ext cx="82296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400"/>
              <a:buFont typeface="Cabin"/>
              <a:buChar char="•"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115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300"/>
              <a:buFont typeface="Open Sans"/>
              <a:buChar char="–"/>
              <a:defRPr b="0" i="0" sz="16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100"/>
              <a:buFont typeface="Open Sans"/>
              <a:buChar char="–"/>
              <a:defRPr b="0" i="0" sz="14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100"/>
              <a:buFont typeface="Open Sans"/>
              <a:buChar char="–"/>
              <a:defRPr b="0" i="0" sz="14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1100"/>
              <a:buFont typeface="Open Sans"/>
              <a:buChar char="–"/>
              <a:defRPr b="0" i="0" sz="14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gue with Subtitle">
  <p:cSld name="Segue with Subtitl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457200" y="1295400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00"/>
              <a:buFont typeface="Open Sans"/>
              <a:buNone/>
              <a:defRPr b="0" i="0" sz="4500" u="none" cap="none" strike="noStrike"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1" type="body"/>
          </p:nvPr>
        </p:nvSpPr>
        <p:spPr>
          <a:xfrm>
            <a:off x="457200" y="2633663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9CBDD8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9CBDD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9CBDD8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9CBDD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9CBDD8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9CBDD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9CBDD8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9CBDD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9CBDD8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9CBDD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gue with Subtitle Light">
  <p:cSld name="Segue with Subtitle Light">
    <p:bg>
      <p:bgPr>
        <a:solidFill>
          <a:srgbClr val="02B3E4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57200" y="1295400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457200" y="2633663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lor Segue with Subtitle Light 1">
  <p:cSld name="Segue with Subtitle Ligh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57200" y="1295400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457200" y="2633663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lor Segue with Subtitle Light 2">
  <p:cSld name="Segue with Subtitle Light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type="title"/>
          </p:nvPr>
        </p:nvSpPr>
        <p:spPr>
          <a:xfrm>
            <a:off x="457200" y="1295400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" type="body"/>
          </p:nvPr>
        </p:nvSpPr>
        <p:spPr>
          <a:xfrm>
            <a:off x="457200" y="2633663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SzPts val="500"/>
              <a:buFont typeface="Open Sans"/>
              <a:buNone/>
              <a:defRPr b="0" i="0" sz="2400" u="none" cap="none" strike="noStrike">
                <a:solidFill>
                  <a:srgbClr val="FAFBF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D3D4A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2D3D4A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gue Light">
  <p:cSld name="Segue Light">
    <p:bg>
      <p:bgPr>
        <a:solidFill>
          <a:srgbClr val="02B3E4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type="title"/>
          </p:nvPr>
        </p:nvSpPr>
        <p:spPr>
          <a:xfrm>
            <a:off x="457200" y="1295400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>
            <a:alpha val="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1295400"/>
            <a:ext cx="82296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E3D49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2E3D4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8890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E3D49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2E3D4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177800" lvl="2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E3D49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2E3D4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254000" lvl="3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E3D49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2E3D4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342900" lvl="4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E3D49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2E3D4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431800" lvl="5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E3D49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2E3D4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520700" lvl="6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E3D49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2E3D4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596900" lvl="7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E3D49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2E3D4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685800" lvl="8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E3D49"/>
              </a:buClr>
              <a:buSzPts val="500"/>
              <a:buFont typeface="Open Sans"/>
              <a:buNone/>
              <a:defRPr b="0" i="0" sz="4500" u="none" cap="none" strike="noStrike">
                <a:solidFill>
                  <a:srgbClr val="2E3D4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14363" y="2662238"/>
            <a:ext cx="79152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2B3E4"/>
              </a:buClr>
              <a:buSzPts val="500"/>
              <a:buFont typeface="Open Sans"/>
              <a:buNone/>
              <a:defRPr b="0" i="0" sz="1800" u="none" cap="none" strike="noStrike">
                <a:solidFill>
                  <a:srgbClr val="02B3E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892578" y="4953000"/>
            <a:ext cx="1410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Font typeface="Open Sans"/>
              <a:buNone/>
              <a:defRPr b="0" i="0" sz="700" u="none" cap="none" strike="noStrike">
                <a:solidFill>
                  <a:srgbClr val="92929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1.xml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Relationship Id="rId4" Type="http://schemas.openxmlformats.org/officeDocument/2006/relationships/image" Target="../media/image13.jpg"/><Relationship Id="rId5" Type="http://schemas.openxmlformats.org/officeDocument/2006/relationships/image" Target="../media/image12.jpg"/><Relationship Id="rId6" Type="http://schemas.openxmlformats.org/officeDocument/2006/relationships/image" Target="../media/image15.jpg"/><Relationship Id="rId7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BD8DF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/>
          <p:nvPr>
            <p:ph type="title"/>
          </p:nvPr>
        </p:nvSpPr>
        <p:spPr>
          <a:xfrm>
            <a:off x="393575" y="1423225"/>
            <a:ext cx="82296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Open Sans"/>
              <a:buNone/>
            </a:pPr>
            <a:r>
              <a:rPr lang="en"/>
              <a:t>     </a:t>
            </a:r>
            <a:r>
              <a:rPr b="1" lang="en">
                <a:latin typeface="Cabin"/>
                <a:ea typeface="Cabin"/>
                <a:cs typeface="Cabin"/>
                <a:sym typeface="Cabin"/>
              </a:rPr>
              <a:t>PREDICTING FOREST FIRES </a:t>
            </a:r>
            <a:endParaRPr b="1" sz="50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02" name="Google Shape;102;p23"/>
          <p:cNvSpPr txBox="1"/>
          <p:nvPr>
            <p:ph idx="1" type="body"/>
          </p:nvPr>
        </p:nvSpPr>
        <p:spPr>
          <a:xfrm>
            <a:off x="457200" y="2373449"/>
            <a:ext cx="8229600" cy="14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45720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Font typeface="Open Sans"/>
              <a:buNone/>
            </a:pPr>
            <a:r>
              <a:rPr lang="en" sz="2800">
                <a:latin typeface="Cabin"/>
                <a:ea typeface="Cabin"/>
                <a:cs typeface="Cabin"/>
                <a:sym typeface="Cabin"/>
              </a:rPr>
              <a:t>A project by Marwa Allam, Lisa Weiss, Sanskriti Bajaj, Sameeksha Mahajan and Gabriela Urquieta</a:t>
            </a:r>
            <a:endParaRPr sz="2800">
              <a:latin typeface="Cabin"/>
              <a:ea typeface="Cabin"/>
              <a:cs typeface="Cabin"/>
              <a:sym typeface="Cabin"/>
            </a:endParaRPr>
          </a:p>
          <a:p>
            <a:pPr indent="0" lvl="0" marL="4572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Font typeface="Open Sans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FAFBFC"/>
              </a:buClr>
              <a:buFont typeface="Open Sans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81D8">
            <a:alpha val="95380"/>
          </a:srgbClr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/>
          <p:nvPr>
            <p:ph type="title"/>
          </p:nvPr>
        </p:nvSpPr>
        <p:spPr>
          <a:xfrm>
            <a:off x="307550" y="223500"/>
            <a:ext cx="87069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3D4A"/>
              </a:buClr>
              <a:buFont typeface="Open Sans"/>
              <a:buNone/>
            </a:pPr>
            <a:r>
              <a:rPr b="1" lang="en" sz="3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OUR MOTIVATION </a:t>
            </a:r>
            <a:endParaRPr b="1" sz="34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08" name="Google Shape;108;p24"/>
          <p:cNvSpPr txBox="1"/>
          <p:nvPr>
            <p:ph idx="3" type="body"/>
          </p:nvPr>
        </p:nvSpPr>
        <p:spPr>
          <a:xfrm>
            <a:off x="362400" y="831575"/>
            <a:ext cx="8419200" cy="15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bin"/>
              <a:buChar char="➔"/>
            </a:pPr>
            <a:r>
              <a:rPr lang="en" sz="16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Forest Fires are a major environmental issue, causing economical and ecological damage. </a:t>
            </a:r>
            <a:endParaRPr sz="16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bin"/>
              <a:buChar char="➔"/>
            </a:pPr>
            <a:r>
              <a:rPr lang="en" sz="16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Use Descriptive Statistics and Python Programming to work towards the prediction of such catastrophic events. </a:t>
            </a:r>
            <a:endParaRPr sz="16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bin"/>
              <a:buChar char="➔"/>
            </a:pPr>
            <a:r>
              <a:rPr lang="en" sz="16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Experiment with different Machine Learning Algorithms. </a:t>
            </a:r>
            <a:endParaRPr sz="16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09" name="Google Shape;109;p24"/>
          <p:cNvSpPr txBox="1"/>
          <p:nvPr>
            <p:ph idx="12" type="sldNum"/>
          </p:nvPr>
        </p:nvSpPr>
        <p:spPr>
          <a:xfrm>
            <a:off x="8635403" y="4914900"/>
            <a:ext cx="1029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929292"/>
              </a:solidFill>
            </a:endParaRPr>
          </a:p>
        </p:txBody>
      </p:sp>
      <p:sp>
        <p:nvSpPr>
          <p:cNvPr id="110" name="Google Shape;110;p24"/>
          <p:cNvSpPr txBox="1"/>
          <p:nvPr/>
        </p:nvSpPr>
        <p:spPr>
          <a:xfrm>
            <a:off x="286800" y="2212325"/>
            <a:ext cx="85704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 </a:t>
            </a:r>
            <a:r>
              <a:rPr b="1" lang="en" sz="3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INITIAL QUESTIONS</a:t>
            </a:r>
            <a:endParaRPr b="1" sz="34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11" name="Google Shape;111;p24"/>
          <p:cNvSpPr txBox="1"/>
          <p:nvPr/>
        </p:nvSpPr>
        <p:spPr>
          <a:xfrm>
            <a:off x="756575" y="2995350"/>
            <a:ext cx="7863300" cy="18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Before starting the project we formulated the following questions :</a:t>
            </a:r>
            <a:endParaRPr sz="16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bin"/>
              <a:buChar char="•"/>
            </a:pPr>
            <a:r>
              <a:rPr lang="en" sz="16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Which Machine Learning Model is the best for predicting Forest Fires ?</a:t>
            </a:r>
            <a:endParaRPr sz="16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bin"/>
              <a:buChar char="•"/>
            </a:pPr>
            <a:r>
              <a:rPr lang="en" sz="16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Which months report the highest number of Forest Fires ?</a:t>
            </a:r>
            <a:endParaRPr sz="16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bin"/>
              <a:buChar char="•"/>
            </a:pPr>
            <a:r>
              <a:rPr lang="en" sz="16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Which days report the highest number of Forest Fires ?</a:t>
            </a:r>
            <a:endParaRPr sz="16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A2D7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/>
          <p:nvPr/>
        </p:nvSpPr>
        <p:spPr>
          <a:xfrm>
            <a:off x="3853775" y="748400"/>
            <a:ext cx="1466100" cy="990600"/>
          </a:xfrm>
          <a:prstGeom prst="rect">
            <a:avLst/>
          </a:prstGeom>
          <a:solidFill>
            <a:srgbClr val="F0AD6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bin Medium"/>
                <a:ea typeface="Cabin Medium"/>
                <a:cs typeface="Cabin Medium"/>
                <a:sym typeface="Cabin Medium"/>
              </a:rPr>
              <a:t>Building ML Models</a:t>
            </a:r>
            <a:endParaRPr sz="1800">
              <a:solidFill>
                <a:srgbClr val="FFFFFF"/>
              </a:solidFill>
              <a:latin typeface="Cabin Medium"/>
              <a:ea typeface="Cabin Medium"/>
              <a:cs typeface="Cabin Medium"/>
              <a:sym typeface="Cabin Medium"/>
            </a:endParaRPr>
          </a:p>
        </p:txBody>
      </p:sp>
      <p:sp>
        <p:nvSpPr>
          <p:cNvPr id="117" name="Google Shape;117;p25"/>
          <p:cNvSpPr txBox="1"/>
          <p:nvPr>
            <p:ph type="title"/>
          </p:nvPr>
        </p:nvSpPr>
        <p:spPr>
          <a:xfrm>
            <a:off x="791250" y="77650"/>
            <a:ext cx="75615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3D4A"/>
              </a:buClr>
              <a:buFont typeface="Open Sans"/>
              <a:buNone/>
            </a:pPr>
            <a:r>
              <a:rPr b="1"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MACHINE LEARNING PROCESS </a:t>
            </a:r>
            <a:endParaRPr b="1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18" name="Google Shape;118;p25"/>
          <p:cNvSpPr txBox="1"/>
          <p:nvPr>
            <p:ph idx="12" type="sldNum"/>
          </p:nvPr>
        </p:nvSpPr>
        <p:spPr>
          <a:xfrm>
            <a:off x="8635403" y="4914900"/>
            <a:ext cx="1029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929292"/>
              </a:solidFill>
            </a:endParaRPr>
          </a:p>
        </p:txBody>
      </p:sp>
      <p:sp>
        <p:nvSpPr>
          <p:cNvPr id="119" name="Google Shape;119;p25"/>
          <p:cNvSpPr/>
          <p:nvPr/>
        </p:nvSpPr>
        <p:spPr>
          <a:xfrm>
            <a:off x="446025" y="1870875"/>
            <a:ext cx="1466100" cy="2364600"/>
          </a:xfrm>
          <a:prstGeom prst="rect">
            <a:avLst/>
          </a:prstGeom>
          <a:solidFill>
            <a:srgbClr val="96CC3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We have used the Forest Fires open Data set from UCI Machine Learning Repository. </a:t>
            </a:r>
            <a:endParaRPr sz="12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The Data set enlists features that 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affect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the 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occurrence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of Forest Fires, 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like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rain, wind and temperature.</a:t>
            </a:r>
            <a:endParaRPr sz="12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20" name="Google Shape;120;p25"/>
          <p:cNvSpPr/>
          <p:nvPr/>
        </p:nvSpPr>
        <p:spPr>
          <a:xfrm>
            <a:off x="2146238" y="1870863"/>
            <a:ext cx="1466100" cy="2364600"/>
          </a:xfrm>
          <a:prstGeom prst="rect">
            <a:avLst/>
          </a:prstGeom>
          <a:solidFill>
            <a:srgbClr val="E76E1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We performed Exploratory Data Analysis and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found outliers as well as some unimportant features. </a:t>
            </a:r>
            <a:endParaRPr sz="12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We transformed the data by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normalization and one hot encoding. </a:t>
            </a:r>
            <a:endParaRPr sz="12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3846475" y="1870863"/>
            <a:ext cx="1466100" cy="2364600"/>
          </a:xfrm>
          <a:prstGeom prst="rect">
            <a:avLst/>
          </a:prstGeom>
          <a:solidFill>
            <a:srgbClr val="FDB76E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Each member chose different ML models, allowing us to explore several algorithms like Regression,Neural Networks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, Lasso 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and SVM.</a:t>
            </a:r>
            <a:endParaRPr sz="12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We used Python Libraries like Scikit Learn and Keras.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</a:rPr>
              <a:t> </a:t>
            </a:r>
            <a:endParaRPr sz="12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5546700" y="1870863"/>
            <a:ext cx="1466100" cy="2364600"/>
          </a:xfrm>
          <a:prstGeom prst="rect">
            <a:avLst/>
          </a:prstGeom>
          <a:solidFill>
            <a:srgbClr val="7FC6D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Through comparison of the mean squared error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(as an evaluation criteria)</a:t>
            </a:r>
            <a:r>
              <a:rPr lang="en" sz="12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and plots of predicted data vs test data, we could determine which algorithms produced better results. </a:t>
            </a:r>
            <a:endParaRPr sz="12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123" name="Google Shape;123;p25"/>
          <p:cNvGrpSpPr/>
          <p:nvPr/>
        </p:nvGrpSpPr>
        <p:grpSpPr>
          <a:xfrm>
            <a:off x="485754" y="760884"/>
            <a:ext cx="1424913" cy="1000294"/>
            <a:chOff x="-140677" y="812233"/>
            <a:chExt cx="1460700" cy="1084800"/>
          </a:xfrm>
        </p:grpSpPr>
        <p:sp>
          <p:nvSpPr>
            <p:cNvPr id="124" name="Google Shape;124;p25"/>
            <p:cNvSpPr/>
            <p:nvPr/>
          </p:nvSpPr>
          <p:spPr>
            <a:xfrm rot="10799294">
              <a:off x="-140677" y="812383"/>
              <a:ext cx="1460700" cy="1084500"/>
            </a:xfrm>
            <a:prstGeom prst="flowChartDelay">
              <a:avLst/>
            </a:prstGeom>
            <a:solidFill>
              <a:srgbClr val="9AD239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5"/>
            <p:cNvSpPr txBox="1"/>
            <p:nvPr/>
          </p:nvSpPr>
          <p:spPr>
            <a:xfrm>
              <a:off x="76647" y="1004692"/>
              <a:ext cx="1243200" cy="73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Cabin Medium"/>
                  <a:ea typeface="Cabin Medium"/>
                  <a:cs typeface="Cabin Medium"/>
                  <a:sym typeface="Cabin Medium"/>
                </a:rPr>
                <a:t>Gathering Data</a:t>
              </a:r>
              <a:endParaRPr sz="1800">
                <a:solidFill>
                  <a:srgbClr val="FFFFFF"/>
                </a:solidFill>
                <a:latin typeface="Cabin Medium"/>
                <a:ea typeface="Cabin Medium"/>
                <a:cs typeface="Cabin Medium"/>
                <a:sym typeface="Cabin Medium"/>
              </a:endParaRPr>
            </a:p>
          </p:txBody>
        </p:sp>
      </p:grpSp>
      <p:sp>
        <p:nvSpPr>
          <p:cNvPr id="126" name="Google Shape;126;p25"/>
          <p:cNvSpPr/>
          <p:nvPr/>
        </p:nvSpPr>
        <p:spPr>
          <a:xfrm>
            <a:off x="2160875" y="748400"/>
            <a:ext cx="1466100" cy="9906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bin Medium"/>
                <a:ea typeface="Cabin Medium"/>
                <a:cs typeface="Cabin Medium"/>
                <a:sym typeface="Cabin Medium"/>
              </a:rPr>
              <a:t>Cleaning</a:t>
            </a:r>
            <a:endParaRPr sz="1800">
              <a:solidFill>
                <a:srgbClr val="FFFFFF"/>
              </a:solidFill>
              <a:latin typeface="Cabin Medium"/>
              <a:ea typeface="Cabin Medium"/>
              <a:cs typeface="Cabin Medium"/>
              <a:sym typeface="Cabin Medium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bin Medium"/>
                <a:ea typeface="Cabin Medium"/>
                <a:cs typeface="Cabin Medium"/>
                <a:sym typeface="Cabin Medium"/>
              </a:rPr>
              <a:t>Data</a:t>
            </a:r>
            <a:endParaRPr sz="1800">
              <a:solidFill>
                <a:srgbClr val="FFFFFF"/>
              </a:solidFill>
              <a:latin typeface="Cabin Medium"/>
              <a:ea typeface="Cabin Medium"/>
              <a:cs typeface="Cabin Medium"/>
              <a:sym typeface="Cabin Medium"/>
            </a:endParaRPr>
          </a:p>
        </p:txBody>
      </p:sp>
      <p:sp>
        <p:nvSpPr>
          <p:cNvPr id="127" name="Google Shape;127;p25"/>
          <p:cNvSpPr/>
          <p:nvPr/>
        </p:nvSpPr>
        <p:spPr>
          <a:xfrm>
            <a:off x="5546700" y="748400"/>
            <a:ext cx="1466100" cy="990600"/>
          </a:xfrm>
          <a:prstGeom prst="rect">
            <a:avLst/>
          </a:prstGeom>
          <a:solidFill>
            <a:srgbClr val="7FC6D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bin Medium"/>
                <a:ea typeface="Cabin Medium"/>
                <a:cs typeface="Cabin Medium"/>
                <a:sym typeface="Cabin Medium"/>
              </a:rPr>
              <a:t>Evaluating Results</a:t>
            </a:r>
            <a:r>
              <a:rPr lang="en" sz="1800"/>
              <a:t> </a:t>
            </a:r>
            <a:endParaRPr sz="1800"/>
          </a:p>
        </p:txBody>
      </p:sp>
      <p:sp>
        <p:nvSpPr>
          <p:cNvPr id="128" name="Google Shape;128;p25"/>
          <p:cNvSpPr/>
          <p:nvPr/>
        </p:nvSpPr>
        <p:spPr>
          <a:xfrm>
            <a:off x="2160850" y="4367350"/>
            <a:ext cx="4854600" cy="670800"/>
          </a:xfrm>
          <a:prstGeom prst="rect">
            <a:avLst/>
          </a:prstGeom>
          <a:solidFill>
            <a:srgbClr val="02B3E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5"/>
          <p:cNvSpPr txBox="1"/>
          <p:nvPr/>
        </p:nvSpPr>
        <p:spPr>
          <a:xfrm>
            <a:off x="2202550" y="4338850"/>
            <a:ext cx="4771200" cy="1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Data Visualizations </a:t>
            </a:r>
            <a:endParaRPr sz="18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Using Python Libraries like Matplotlib and Seaborn</a:t>
            </a:r>
            <a:r>
              <a:rPr lang="en" sz="15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endParaRPr sz="15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30" name="Google Shape;130;p25"/>
          <p:cNvSpPr/>
          <p:nvPr/>
        </p:nvSpPr>
        <p:spPr>
          <a:xfrm>
            <a:off x="7310600" y="1870875"/>
            <a:ext cx="1560300" cy="1497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3D5D7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8DCA3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1550100" y="49600"/>
            <a:ext cx="60438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3D4A"/>
              </a:buClr>
              <a:buFont typeface="Open Sans"/>
              <a:buNone/>
            </a:pPr>
            <a:r>
              <a:rPr b="1"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VISUALIZATION OF RESULTS </a:t>
            </a:r>
            <a:endParaRPr b="1" sz="5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36" name="Google Shape;136;p26"/>
          <p:cNvSpPr txBox="1"/>
          <p:nvPr>
            <p:ph idx="12" type="sldNum"/>
          </p:nvPr>
        </p:nvSpPr>
        <p:spPr>
          <a:xfrm>
            <a:off x="8635403" y="4914900"/>
            <a:ext cx="1029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929292"/>
              </a:solidFill>
            </a:endParaRPr>
          </a:p>
        </p:txBody>
      </p:sp>
      <p:pic>
        <p:nvPicPr>
          <p:cNvPr id="137" name="Google Shape;137;p26"/>
          <p:cNvPicPr preferRelativeResize="0"/>
          <p:nvPr/>
        </p:nvPicPr>
        <p:blipFill rotWithShape="1">
          <a:blip r:embed="rId4">
            <a:alphaModFix/>
          </a:blip>
          <a:srcRect b="1933" l="3186" r="1963" t="3771"/>
          <a:stretch/>
        </p:blipFill>
        <p:spPr>
          <a:xfrm>
            <a:off x="2792550" y="2144100"/>
            <a:ext cx="3031900" cy="227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6"/>
          <p:cNvSpPr txBox="1"/>
          <p:nvPr/>
        </p:nvSpPr>
        <p:spPr>
          <a:xfrm>
            <a:off x="3021000" y="2043292"/>
            <a:ext cx="27345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225" y="644800"/>
            <a:ext cx="2651525" cy="227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6"/>
          <p:cNvSpPr txBox="1"/>
          <p:nvPr/>
        </p:nvSpPr>
        <p:spPr>
          <a:xfrm>
            <a:off x="3020988" y="1069225"/>
            <a:ext cx="26712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406525" y="1096675"/>
            <a:ext cx="156900" cy="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6"/>
          <p:cNvSpPr txBox="1"/>
          <p:nvPr/>
        </p:nvSpPr>
        <p:spPr>
          <a:xfrm>
            <a:off x="209450" y="2952775"/>
            <a:ext cx="18561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6"/>
          <p:cNvSpPr txBox="1"/>
          <p:nvPr/>
        </p:nvSpPr>
        <p:spPr>
          <a:xfrm>
            <a:off x="-82175" y="3031800"/>
            <a:ext cx="21078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Exploring the data:</a:t>
            </a:r>
            <a:endParaRPr sz="15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Occurence of Forest Fires per month</a:t>
            </a:r>
            <a:endParaRPr sz="15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2699300" y="4483400"/>
            <a:ext cx="32184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Illustrating the temperature in each month to find the outliers in the data</a:t>
            </a:r>
            <a:endParaRPr sz="15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6767450" y="3156950"/>
            <a:ext cx="23202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Predicting</a:t>
            </a:r>
            <a:r>
              <a:rPr lang="en" sz="15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the burned area caused by forest fires using Neural Networks and Ridge Regression</a:t>
            </a:r>
            <a:endParaRPr sz="15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146" name="Google Shape;146;p26"/>
          <p:cNvPicPr preferRelativeResize="0"/>
          <p:nvPr/>
        </p:nvPicPr>
        <p:blipFill rotWithShape="1">
          <a:blip r:embed="rId6">
            <a:alphaModFix/>
          </a:blip>
          <a:srcRect b="1251" l="7110" r="8444" t="9985"/>
          <a:stretch/>
        </p:blipFill>
        <p:spPr>
          <a:xfrm>
            <a:off x="5869250" y="644800"/>
            <a:ext cx="3218475" cy="2357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/>
          <p:nvPr/>
        </p:nvSpPr>
        <p:spPr>
          <a:xfrm flipH="1" rot="10800000">
            <a:off x="1967200" y="2972950"/>
            <a:ext cx="795300" cy="8523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FAFB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6"/>
          <p:cNvSpPr/>
          <p:nvPr/>
        </p:nvSpPr>
        <p:spPr>
          <a:xfrm flipH="1" rot="5401347">
            <a:off x="5939289" y="2976525"/>
            <a:ext cx="765900" cy="876000"/>
          </a:xfrm>
          <a:prstGeom prst="bentArrow">
            <a:avLst>
              <a:gd fmla="val 26727" name="adj1"/>
              <a:gd fmla="val 25000" name="adj2"/>
              <a:gd fmla="val 25000" name="adj3"/>
              <a:gd fmla="val 43750" name="adj4"/>
            </a:avLst>
          </a:prstGeom>
          <a:solidFill>
            <a:srgbClr val="FAFB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/>
          <p:cNvPicPr preferRelativeResize="0"/>
          <p:nvPr/>
        </p:nvPicPr>
        <p:blipFill rotWithShape="1">
          <a:blip r:embed="rId3">
            <a:alphaModFix/>
          </a:blip>
          <a:srcRect b="32563" l="0" r="0" t="-4780"/>
          <a:stretch/>
        </p:blipFill>
        <p:spPr>
          <a:xfrm flipH="1" rot="10800000">
            <a:off x="3029850" y="1"/>
            <a:ext cx="2934850" cy="333674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7"/>
          <p:cNvSpPr txBox="1"/>
          <p:nvPr>
            <p:ph type="title"/>
          </p:nvPr>
        </p:nvSpPr>
        <p:spPr>
          <a:xfrm>
            <a:off x="457200" y="0"/>
            <a:ext cx="8229600" cy="5952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CONCLUSIONS</a:t>
            </a:r>
            <a:endParaRPr b="1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55" name="Google Shape;155;p27"/>
          <p:cNvSpPr/>
          <p:nvPr/>
        </p:nvSpPr>
        <p:spPr>
          <a:xfrm>
            <a:off x="3690800" y="2550163"/>
            <a:ext cx="1684200" cy="747600"/>
          </a:xfrm>
          <a:prstGeom prst="roundRect">
            <a:avLst>
              <a:gd fmla="val 16667" name="adj"/>
            </a:avLst>
          </a:prstGeom>
          <a:solidFill>
            <a:srgbClr val="CC0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MONTHS WITH MOST NUMBER OF FOREST FIRES </a:t>
            </a:r>
            <a:endParaRPr>
              <a:solidFill>
                <a:srgbClr val="FFFFFF"/>
              </a:solidFill>
              <a:latin typeface="Cabin SemiBold"/>
              <a:ea typeface="Cabin SemiBold"/>
              <a:cs typeface="Cabin SemiBold"/>
              <a:sym typeface="Cabin SemiBold"/>
            </a:endParaRPr>
          </a:p>
        </p:txBody>
      </p:sp>
      <p:sp>
        <p:nvSpPr>
          <p:cNvPr id="156" name="Google Shape;156;p27"/>
          <p:cNvSpPr/>
          <p:nvPr/>
        </p:nvSpPr>
        <p:spPr>
          <a:xfrm>
            <a:off x="991575" y="2581830"/>
            <a:ext cx="1684200" cy="684300"/>
          </a:xfrm>
          <a:prstGeom prst="roundRect">
            <a:avLst>
              <a:gd fmla="val 16667" name="adj"/>
            </a:avLst>
          </a:prstGeom>
          <a:solidFill>
            <a:srgbClr val="CC0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DAYS WITH MOST NUMBER OF FOREST FIRES</a:t>
            </a:r>
            <a:endParaRPr>
              <a:solidFill>
                <a:srgbClr val="FFFFFF"/>
              </a:solidFill>
              <a:latin typeface="Cabin SemiBold"/>
              <a:ea typeface="Cabin SemiBold"/>
              <a:cs typeface="Cabin SemiBold"/>
              <a:sym typeface="Cabin SemiBold"/>
            </a:endParaRPr>
          </a:p>
        </p:txBody>
      </p:sp>
      <p:sp>
        <p:nvSpPr>
          <p:cNvPr id="157" name="Google Shape;157;p27"/>
          <p:cNvSpPr/>
          <p:nvPr/>
        </p:nvSpPr>
        <p:spPr>
          <a:xfrm>
            <a:off x="6554063" y="2550163"/>
            <a:ext cx="1410000" cy="684300"/>
          </a:xfrm>
          <a:prstGeom prst="roundRect">
            <a:avLst>
              <a:gd fmla="val 16667" name="adj"/>
            </a:avLst>
          </a:prstGeom>
          <a:solidFill>
            <a:srgbClr val="CC0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 SemiBold"/>
                <a:ea typeface="Cabin SemiBold"/>
                <a:cs typeface="Cabin SemiBold"/>
                <a:sym typeface="Cabin SemiBold"/>
              </a:rPr>
              <a:t> BEST ML MODELS FOR PREDICTION</a:t>
            </a:r>
            <a:endParaRPr>
              <a:solidFill>
                <a:srgbClr val="FFFFFF"/>
              </a:solidFill>
              <a:latin typeface="Cabin SemiBold"/>
              <a:ea typeface="Cabin SemiBold"/>
              <a:cs typeface="Cabin SemiBold"/>
              <a:sym typeface="Cabin SemiBold"/>
            </a:endParaRPr>
          </a:p>
        </p:txBody>
      </p:sp>
      <p:sp>
        <p:nvSpPr>
          <p:cNvPr id="158" name="Google Shape;158;p27"/>
          <p:cNvSpPr/>
          <p:nvPr/>
        </p:nvSpPr>
        <p:spPr>
          <a:xfrm>
            <a:off x="4097400" y="3519375"/>
            <a:ext cx="949200" cy="398400"/>
          </a:xfrm>
          <a:prstGeom prst="roundRect">
            <a:avLst>
              <a:gd fmla="val 16667" name="adj"/>
            </a:avLst>
          </a:prstGeom>
          <a:solidFill>
            <a:srgbClr val="8DC134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AUGUST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59" name="Google Shape;159;p27"/>
          <p:cNvSpPr/>
          <p:nvPr/>
        </p:nvSpPr>
        <p:spPr>
          <a:xfrm>
            <a:off x="3956100" y="4100400"/>
            <a:ext cx="1231800" cy="398400"/>
          </a:xfrm>
          <a:prstGeom prst="roundRect">
            <a:avLst>
              <a:gd fmla="val 16667" name="adj"/>
            </a:avLst>
          </a:prstGeom>
          <a:solidFill>
            <a:srgbClr val="8DC134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SEPTEMBER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60" name="Google Shape;160;p27"/>
          <p:cNvSpPr/>
          <p:nvPr/>
        </p:nvSpPr>
        <p:spPr>
          <a:xfrm rot="-1087">
            <a:off x="1853211" y="3519371"/>
            <a:ext cx="948900" cy="398400"/>
          </a:xfrm>
          <a:prstGeom prst="roundRect">
            <a:avLst>
              <a:gd fmla="val 16667" name="adj"/>
            </a:avLst>
          </a:prstGeom>
          <a:solidFill>
            <a:srgbClr val="8DC134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SUNDAY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61" name="Google Shape;161;p27"/>
          <p:cNvSpPr/>
          <p:nvPr/>
        </p:nvSpPr>
        <p:spPr>
          <a:xfrm rot="-1867">
            <a:off x="1281367" y="4047829"/>
            <a:ext cx="1104600" cy="398400"/>
          </a:xfrm>
          <a:prstGeom prst="roundRect">
            <a:avLst>
              <a:gd fmla="val 16667" name="adj"/>
            </a:avLst>
          </a:prstGeom>
          <a:solidFill>
            <a:srgbClr val="8DC134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SATURDAY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62" name="Google Shape;162;p27"/>
          <p:cNvSpPr/>
          <p:nvPr/>
        </p:nvSpPr>
        <p:spPr>
          <a:xfrm rot="-1186">
            <a:off x="791353" y="3503915"/>
            <a:ext cx="869700" cy="429300"/>
          </a:xfrm>
          <a:prstGeom prst="roundRect">
            <a:avLst>
              <a:gd fmla="val 16667" name="adj"/>
            </a:avLst>
          </a:prstGeom>
          <a:solidFill>
            <a:srgbClr val="8DC134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FRIDAY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63" name="Google Shape;163;p27"/>
          <p:cNvSpPr/>
          <p:nvPr/>
        </p:nvSpPr>
        <p:spPr>
          <a:xfrm>
            <a:off x="6647075" y="3426338"/>
            <a:ext cx="1317000" cy="429300"/>
          </a:xfrm>
          <a:prstGeom prst="roundRect">
            <a:avLst>
              <a:gd fmla="val 16667" name="adj"/>
            </a:avLst>
          </a:prstGeom>
          <a:solidFill>
            <a:srgbClr val="8DC134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RIDGE REGRESSION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64" name="Google Shape;164;p27"/>
          <p:cNvSpPr/>
          <p:nvPr/>
        </p:nvSpPr>
        <p:spPr>
          <a:xfrm>
            <a:off x="6684425" y="4047525"/>
            <a:ext cx="1242300" cy="477600"/>
          </a:xfrm>
          <a:prstGeom prst="roundRect">
            <a:avLst>
              <a:gd fmla="val 16667" name="adj"/>
            </a:avLst>
          </a:prstGeom>
          <a:solidFill>
            <a:srgbClr val="8DC134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NEURAL NETWORK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B935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idx="12" type="sldNum"/>
          </p:nvPr>
        </p:nvSpPr>
        <p:spPr>
          <a:xfrm>
            <a:off x="8677653" y="4819650"/>
            <a:ext cx="1029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929292"/>
              </a:solidFill>
            </a:endParaRPr>
          </a:p>
        </p:txBody>
      </p:sp>
      <p:pic>
        <p:nvPicPr>
          <p:cNvPr id="170" name="Google Shape;170;p28"/>
          <p:cNvPicPr preferRelativeResize="0"/>
          <p:nvPr/>
        </p:nvPicPr>
        <p:blipFill rotWithShape="1">
          <a:blip r:embed="rId3">
            <a:alphaModFix/>
          </a:blip>
          <a:srcRect b="0" l="9883" r="4543" t="0"/>
          <a:stretch/>
        </p:blipFill>
        <p:spPr>
          <a:xfrm>
            <a:off x="194600" y="148150"/>
            <a:ext cx="2397197" cy="2031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7700" y="2741300"/>
            <a:ext cx="2687880" cy="2078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600" y="2470600"/>
            <a:ext cx="2397200" cy="234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8"/>
          <p:cNvPicPr preferRelativeResize="0"/>
          <p:nvPr/>
        </p:nvPicPr>
        <p:blipFill rotWithShape="1">
          <a:blip r:embed="rId6">
            <a:alphaModFix/>
          </a:blip>
          <a:srcRect b="16603" l="9412" r="0" t="11983"/>
          <a:stretch/>
        </p:blipFill>
        <p:spPr>
          <a:xfrm>
            <a:off x="3009637" y="1869100"/>
            <a:ext cx="2850249" cy="295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8"/>
          <p:cNvSpPr txBox="1"/>
          <p:nvPr/>
        </p:nvSpPr>
        <p:spPr>
          <a:xfrm>
            <a:off x="378000" y="2130100"/>
            <a:ext cx="20304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LISA WEISS - Germany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75" name="Google Shape;175;p28"/>
          <p:cNvSpPr txBox="1"/>
          <p:nvPr/>
        </p:nvSpPr>
        <p:spPr>
          <a:xfrm>
            <a:off x="331650" y="4759200"/>
            <a:ext cx="21231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SANSKRITI BAJAJ - India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76" name="Google Shape;176;p28"/>
          <p:cNvSpPr txBox="1"/>
          <p:nvPr/>
        </p:nvSpPr>
        <p:spPr>
          <a:xfrm>
            <a:off x="3161250" y="4759200"/>
            <a:ext cx="25470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GABRIELA URQUIETA - Bolivia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2830550" y="253600"/>
            <a:ext cx="31479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WORLDWIDE WOMEN PROGRAMMERS</a:t>
            </a:r>
            <a:endParaRPr b="1" sz="30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78" name="Google Shape;178;p28"/>
          <p:cNvSpPr txBox="1"/>
          <p:nvPr/>
        </p:nvSpPr>
        <p:spPr>
          <a:xfrm>
            <a:off x="6403825" y="2344975"/>
            <a:ext cx="26163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SAMEEKSHA MAHAJAN - India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6740650" y="4759200"/>
            <a:ext cx="21231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MARWA ALLAM - </a:t>
            </a: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Egypt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180" name="Google Shape;180;p28"/>
          <p:cNvPicPr preferRelativeResize="0"/>
          <p:nvPr/>
        </p:nvPicPr>
        <p:blipFill rotWithShape="1">
          <a:blip r:embed="rId7">
            <a:alphaModFix/>
          </a:blip>
          <a:srcRect b="41193" l="0" r="0" t="0"/>
          <a:stretch/>
        </p:blipFill>
        <p:spPr>
          <a:xfrm>
            <a:off x="6277700" y="148150"/>
            <a:ext cx="2687875" cy="224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66C92">
            <a:alpha val="97310"/>
          </a:srgbClr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457200" y="0"/>
            <a:ext cx="82296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3D4A"/>
              </a:buClr>
              <a:buFont typeface="Open Sans"/>
              <a:buNone/>
            </a:pPr>
            <a:r>
              <a:rPr b="1"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REFERENCES</a:t>
            </a:r>
            <a:r>
              <a:rPr b="1" lang="en">
                <a:latin typeface="Cabin"/>
                <a:ea typeface="Cabin"/>
                <a:cs typeface="Cabin"/>
                <a:sym typeface="Cabin"/>
              </a:rPr>
              <a:t> </a:t>
            </a:r>
            <a:endParaRPr b="1" sz="50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86" name="Google Shape;186;p29"/>
          <p:cNvSpPr txBox="1"/>
          <p:nvPr>
            <p:ph idx="3" type="body"/>
          </p:nvPr>
        </p:nvSpPr>
        <p:spPr>
          <a:xfrm>
            <a:off x="186650" y="1714500"/>
            <a:ext cx="88263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SOURCE OF DATA</a:t>
            </a:r>
            <a:r>
              <a:rPr b="1"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:</a:t>
            </a:r>
            <a:endParaRPr b="1"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Cortez, Morais, "A Data Mining Approach to Predict Forest Fires using Meteorological Data";     21/7/2018/,http://www3.dsi.uminho.pt/pcortez/fires.pdf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https://archive.ics.uci.edu/ml/datasets/Forest+Fires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114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DOCUMENTATION OF LIBRARIES USED</a:t>
            </a: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: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http://scikit-learn.org/stable/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https://matplotlib.org/contents.html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https://keras.io/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https://seaborn.pydata.org/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https://pandas.pydata.org/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https://www.scipy.org/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http://www.numpy.org/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114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OTHER RESOURCES</a:t>
            </a:r>
            <a:r>
              <a:rPr b="1"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: </a:t>
            </a:r>
            <a:endParaRPr b="1"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Jason Brownie, Why One-Hot Encode Data in Machine Learning, 21/7/18, https://machinelearningmastery.com/why-one-hot-encode-data-in-machine-learning/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Jason Brownie, Develop Your First Neural Network in Python With Keras, Step-By-Step, 21/7/18, https://machinelearningmastery.com/tutorial-first-neural-network-python-keras/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795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bin"/>
              <a:buChar char="•"/>
            </a:pPr>
            <a:r>
              <a:rPr lang="en" sz="13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https://www.istockphoto.com/in/photo/hand-counting-three-fingers-gm471 731759-26258534 ; 21/07/2018 </a:t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114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87" name="Google Shape;187;p29"/>
          <p:cNvSpPr txBox="1"/>
          <p:nvPr>
            <p:ph idx="12" type="sldNum"/>
          </p:nvPr>
        </p:nvSpPr>
        <p:spPr>
          <a:xfrm>
            <a:off x="8635403" y="4914900"/>
            <a:ext cx="1029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7D97AD"/>
              </a:buClr>
              <a:buFont typeface="Open Sans"/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929292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2017 Udacity Template 16x9">
  <a:themeElements>
    <a:clrScheme name="White">
      <a:dk1>
        <a:srgbClr val="2E3D49"/>
      </a:dk1>
      <a:lt1>
        <a:srgbClr val="7D97AD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